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
      <p:font typeface="Comfortaa Medium"/>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ComfortaaMedium-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omfortaa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10e725a9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710e725a9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10e725a9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10e725a9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710e725a9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710e725a9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710e725a9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710e725a9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10e725a9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710e725a9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SUN- The Cosmic Powerhouse</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Lunar Astro</a:t>
            </a:r>
            <a:endParaRPr b="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283100" y="311075"/>
            <a:ext cx="4127400" cy="4455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22"/>
          <p:cNvPicPr preferRelativeResize="0"/>
          <p:nvPr/>
        </p:nvPicPr>
        <p:blipFill>
          <a:blip r:embed="rId3">
            <a:alphaModFix/>
          </a:blip>
          <a:stretch>
            <a:fillRect/>
          </a:stretch>
        </p:blipFill>
        <p:spPr>
          <a:xfrm>
            <a:off x="0" y="0"/>
            <a:ext cx="5474250" cy="5079150"/>
          </a:xfrm>
          <a:prstGeom prst="rect">
            <a:avLst/>
          </a:prstGeom>
          <a:noFill/>
          <a:ln>
            <a:noFill/>
          </a:ln>
        </p:spPr>
      </p:pic>
      <p:sp>
        <p:nvSpPr>
          <p:cNvPr id="141" name="Google Shape;141;p22"/>
          <p:cNvSpPr txBox="1"/>
          <p:nvPr/>
        </p:nvSpPr>
        <p:spPr>
          <a:xfrm>
            <a:off x="5536825" y="73300"/>
            <a:ext cx="3554100" cy="50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In D-4 Chart - he was running dasa of 2nd and 5th lord Jupiter which is placed in 6th house of dispute but also the dispositor gets combined with 8th lord of D-4.</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r>
              <a:rPr lang="en" sz="1800">
                <a:solidFill>
                  <a:schemeClr val="lt1"/>
                </a:solidFill>
                <a:latin typeface="Lato"/>
                <a:ea typeface="Lato"/>
                <a:cs typeface="Lato"/>
                <a:sym typeface="Lato"/>
              </a:rPr>
              <a:t>The antardasa of 4th lord of D-4 which is now aspected by 6/8 lord of chart made both dasa and antardasa lord crippled.</a:t>
            </a:r>
            <a:br>
              <a:rPr lang="en" sz="1800">
                <a:solidFill>
                  <a:schemeClr val="lt1"/>
                </a:solidFill>
                <a:latin typeface="Lato"/>
                <a:ea typeface="Lato"/>
                <a:cs typeface="Lato"/>
                <a:sym typeface="Lato"/>
              </a:rPr>
            </a:br>
            <a:endParaRPr sz="180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idx="4294967295" type="title"/>
          </p:nvPr>
        </p:nvSpPr>
        <p:spPr>
          <a:xfrm>
            <a:off x="535775" y="712150"/>
            <a:ext cx="74790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Sun- The Cosmic Powerhouse</a:t>
            </a:r>
            <a:endParaRPr sz="2400"/>
          </a:p>
        </p:txBody>
      </p:sp>
      <p:sp>
        <p:nvSpPr>
          <p:cNvPr id="79" name="Google Shape;79;p14"/>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0" lang="en" sz="1800">
                <a:latin typeface="Lato"/>
                <a:ea typeface="Lato"/>
                <a:cs typeface="Lato"/>
                <a:sym typeface="Lato"/>
              </a:rPr>
              <a:t>Sun- The cosmic powerhouse which gives energy to the universe. When the Sun is well placed in the birth chart, the native will be able to work in life with great intensity as the powerhouse is strong and so is willpower of any native.</a:t>
            </a:r>
            <a:endParaRPr b="0" sz="1800">
              <a:latin typeface="Lato"/>
              <a:ea typeface="Lato"/>
              <a:cs typeface="Lato"/>
              <a:sym typeface="Lato"/>
            </a:endParaRPr>
          </a:p>
          <a:p>
            <a:pPr indent="0" lvl="0" marL="0" rtl="0" algn="l">
              <a:lnSpc>
                <a:spcPct val="115000"/>
              </a:lnSpc>
              <a:spcBef>
                <a:spcPts val="1600"/>
              </a:spcBef>
              <a:spcAft>
                <a:spcPts val="0"/>
              </a:spcAft>
              <a:buClr>
                <a:schemeClr val="dk2"/>
              </a:buClr>
              <a:buSzPts val="1100"/>
              <a:buFont typeface="Arial"/>
              <a:buNone/>
            </a:pPr>
            <a:r>
              <a:t/>
            </a:r>
            <a:endParaRPr b="0" sz="1800">
              <a:latin typeface="Lato"/>
              <a:ea typeface="Lato"/>
              <a:cs typeface="Lato"/>
              <a:sym typeface="Lato"/>
            </a:endParaRPr>
          </a:p>
          <a:p>
            <a:pPr indent="0" lvl="0" marL="0" rtl="0" algn="l">
              <a:lnSpc>
                <a:spcPct val="115000"/>
              </a:lnSpc>
              <a:spcBef>
                <a:spcPts val="1600"/>
              </a:spcBef>
              <a:spcAft>
                <a:spcPts val="0"/>
              </a:spcAft>
              <a:buClr>
                <a:schemeClr val="dk2"/>
              </a:buClr>
              <a:buSzPts val="1100"/>
              <a:buFont typeface="Arial"/>
              <a:buNone/>
            </a:pPr>
            <a:r>
              <a:rPr b="0" lang="en" sz="1800">
                <a:latin typeface="Lato"/>
                <a:ea typeface="Lato"/>
                <a:cs typeface="Lato"/>
                <a:sym typeface="Lato"/>
              </a:rPr>
              <a:t>Sun burns the house where it sits, and this house you will not be able to relax, you can see major events at the age by following Sun Cycle.</a:t>
            </a:r>
            <a:endParaRPr b="0" sz="1800">
              <a:latin typeface="Lato"/>
              <a:ea typeface="Lato"/>
              <a:cs typeface="Lato"/>
              <a:sym typeface="Lato"/>
            </a:endParaRPr>
          </a:p>
          <a:p>
            <a:pPr indent="0" lvl="0" marL="0" rtl="0" algn="l">
              <a:lnSpc>
                <a:spcPct val="115000"/>
              </a:lnSpc>
              <a:spcBef>
                <a:spcPts val="1600"/>
              </a:spcBef>
              <a:spcAft>
                <a:spcPts val="0"/>
              </a:spcAft>
              <a:buClr>
                <a:schemeClr val="dk2"/>
              </a:buClr>
              <a:buSzPts val="1100"/>
              <a:buFont typeface="Arial"/>
              <a:buNone/>
            </a:pPr>
            <a:r>
              <a:t/>
            </a:r>
            <a:endParaRPr b="0" sz="1800">
              <a:latin typeface="Lato"/>
              <a:ea typeface="Lato"/>
              <a:cs typeface="Lato"/>
              <a:sym typeface="Lato"/>
            </a:endParaRPr>
          </a:p>
          <a:p>
            <a:pPr indent="0" lvl="0" marL="0" rtl="0" algn="l">
              <a:lnSpc>
                <a:spcPct val="115000"/>
              </a:lnSpc>
              <a:spcBef>
                <a:spcPts val="1600"/>
              </a:spcBef>
              <a:spcAft>
                <a:spcPts val="1600"/>
              </a:spcAft>
              <a:buNone/>
            </a:pPr>
            <a:r>
              <a:rPr b="0" lang="en" sz="1800">
                <a:latin typeface="Lato"/>
                <a:ea typeface="Lato"/>
                <a:cs typeface="Lato"/>
                <a:sym typeface="Lato"/>
              </a:rPr>
              <a:t>1st House Sun- 22 - 2nd House Sun -23 and by this 12th house Sun will be 34.</a:t>
            </a:r>
            <a:endParaRPr b="0" sz="18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pic>
        <p:nvPicPr>
          <p:cNvPr id="84" name="Google Shape;84;p15"/>
          <p:cNvPicPr preferRelativeResize="0"/>
          <p:nvPr/>
        </p:nvPicPr>
        <p:blipFill>
          <a:blip r:embed="rId3">
            <a:alphaModFix/>
          </a:blip>
          <a:stretch>
            <a:fillRect/>
          </a:stretch>
        </p:blipFill>
        <p:spPr>
          <a:xfrm>
            <a:off x="242125" y="162737"/>
            <a:ext cx="4254600" cy="4818038"/>
          </a:xfrm>
          <a:prstGeom prst="rect">
            <a:avLst/>
          </a:prstGeom>
          <a:noFill/>
          <a:ln>
            <a:noFill/>
          </a:ln>
        </p:spPr>
      </p:pic>
      <p:pic>
        <p:nvPicPr>
          <p:cNvPr descr="Piece of duct tape sticking a note to the slide" id="85" name="Google Shape;85;p15"/>
          <p:cNvPicPr preferRelativeResize="0"/>
          <p:nvPr/>
        </p:nvPicPr>
        <p:blipFill rotWithShape="1">
          <a:blip r:embed="rId4">
            <a:alphaModFix/>
          </a:blip>
          <a:srcRect b="10011" l="9244" r="2118" t="5926"/>
          <a:stretch/>
        </p:blipFill>
        <p:spPr>
          <a:xfrm rot="154828">
            <a:off x="1333425" y="-52924"/>
            <a:ext cx="2072000" cy="736050"/>
          </a:xfrm>
          <a:prstGeom prst="rect">
            <a:avLst/>
          </a:prstGeom>
          <a:noFill/>
          <a:ln>
            <a:noFill/>
          </a:ln>
        </p:spPr>
      </p:pic>
      <p:sp>
        <p:nvSpPr>
          <p:cNvPr id="86" name="Google Shape;86;p15"/>
          <p:cNvSpPr txBox="1"/>
          <p:nvPr/>
        </p:nvSpPr>
        <p:spPr>
          <a:xfrm>
            <a:off x="515325" y="462122"/>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Activation Ages</a:t>
            </a:r>
            <a:endParaRPr b="1" sz="3000">
              <a:solidFill>
                <a:schemeClr val="lt2"/>
              </a:solidFill>
              <a:latin typeface="Raleway"/>
              <a:ea typeface="Raleway"/>
              <a:cs typeface="Raleway"/>
              <a:sym typeface="Raleway"/>
            </a:endParaRPr>
          </a:p>
        </p:txBody>
      </p:sp>
      <p:sp>
        <p:nvSpPr>
          <p:cNvPr id="87" name="Google Shape;87;p15"/>
          <p:cNvSpPr txBox="1"/>
          <p:nvPr>
            <p:ph idx="4294967295" type="body"/>
          </p:nvPr>
        </p:nvSpPr>
        <p:spPr>
          <a:xfrm>
            <a:off x="652975" y="133993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600">
                <a:latin typeface="Comfortaa Medium"/>
                <a:ea typeface="Comfortaa Medium"/>
                <a:cs typeface="Comfortaa Medium"/>
                <a:sym typeface="Comfortaa Medium"/>
              </a:rPr>
              <a:t>There are different ages at which Sun activates-One of the activation ages is about maturing when native completes something in life, Such as an Important degree or milestone.</a:t>
            </a:r>
            <a:br>
              <a:rPr lang="en" sz="1600">
                <a:latin typeface="Comfortaa Medium"/>
                <a:ea typeface="Comfortaa Medium"/>
                <a:cs typeface="Comfortaa Medium"/>
                <a:sym typeface="Comfortaa Medium"/>
              </a:rPr>
            </a:br>
            <a:br>
              <a:rPr lang="en" sz="1600">
                <a:latin typeface="Comfortaa Medium"/>
                <a:ea typeface="Comfortaa Medium"/>
                <a:cs typeface="Comfortaa Medium"/>
                <a:sym typeface="Comfortaa Medium"/>
              </a:rPr>
            </a:br>
            <a:r>
              <a:rPr lang="en" sz="1600">
                <a:latin typeface="Comfortaa Medium"/>
                <a:ea typeface="Comfortaa Medium"/>
                <a:cs typeface="Comfortaa Medium"/>
                <a:sym typeface="Comfortaa Medium"/>
              </a:rPr>
              <a:t>One of such </a:t>
            </a:r>
            <a:r>
              <a:rPr lang="en" sz="1600">
                <a:latin typeface="Comfortaa Medium"/>
                <a:ea typeface="Comfortaa Medium"/>
                <a:cs typeface="Comfortaa Medium"/>
                <a:sym typeface="Comfortaa Medium"/>
              </a:rPr>
              <a:t>activation</a:t>
            </a:r>
            <a:r>
              <a:rPr lang="en" sz="1600">
                <a:latin typeface="Comfortaa Medium"/>
                <a:ea typeface="Comfortaa Medium"/>
                <a:cs typeface="Comfortaa Medium"/>
                <a:sym typeface="Comfortaa Medium"/>
              </a:rPr>
              <a:t> age table is given below.</a:t>
            </a:r>
            <a:endParaRPr sz="1600">
              <a:solidFill>
                <a:schemeClr val="dk2"/>
              </a:solidFill>
              <a:latin typeface="Comfortaa Medium"/>
              <a:ea typeface="Comfortaa Medium"/>
              <a:cs typeface="Comfortaa Medium"/>
              <a:sym typeface="Comfortaa Medium"/>
            </a:endParaRPr>
          </a:p>
        </p:txBody>
      </p:sp>
      <p:pic>
        <p:nvPicPr>
          <p:cNvPr id="88" name="Google Shape;88;p15"/>
          <p:cNvPicPr preferRelativeResize="0"/>
          <p:nvPr/>
        </p:nvPicPr>
        <p:blipFill>
          <a:blip r:embed="rId3">
            <a:alphaModFix/>
          </a:blip>
          <a:stretch>
            <a:fillRect/>
          </a:stretch>
        </p:blipFill>
        <p:spPr>
          <a:xfrm>
            <a:off x="4572000" y="162737"/>
            <a:ext cx="4254600" cy="4818038"/>
          </a:xfrm>
          <a:prstGeom prst="rect">
            <a:avLst/>
          </a:prstGeom>
          <a:noFill/>
          <a:ln>
            <a:noFill/>
          </a:ln>
        </p:spPr>
      </p:pic>
      <p:sp>
        <p:nvSpPr>
          <p:cNvPr id="89" name="Google Shape;89;p15"/>
          <p:cNvSpPr txBox="1"/>
          <p:nvPr/>
        </p:nvSpPr>
        <p:spPr>
          <a:xfrm>
            <a:off x="4836000" y="498800"/>
            <a:ext cx="3792000" cy="42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House -  Age</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1                 22</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2                 23            </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3                 24</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4                 25</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5                 26</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6                 27</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7                 28</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8                 29</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9                 30</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10              31</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11              32</a:t>
            </a:r>
            <a:br>
              <a:rPr lang="en" sz="1800">
                <a:solidFill>
                  <a:schemeClr val="dk2"/>
                </a:solidFill>
                <a:latin typeface="Lato"/>
                <a:ea typeface="Lato"/>
                <a:cs typeface="Lato"/>
                <a:sym typeface="Lato"/>
              </a:rPr>
            </a:br>
            <a:r>
              <a:rPr lang="en" sz="1800">
                <a:solidFill>
                  <a:schemeClr val="dk2"/>
                </a:solidFill>
                <a:latin typeface="Lato"/>
                <a:ea typeface="Lato"/>
                <a:cs typeface="Lato"/>
                <a:sym typeface="Lato"/>
              </a:rPr>
              <a:t>12              33</a:t>
            </a:r>
            <a:endParaRPr sz="1800">
              <a:solidFill>
                <a:schemeClr val="dk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accent5"/>
              </a:solidFill>
            </a:endParaRPr>
          </a:p>
        </p:txBody>
      </p:sp>
      <p:sp>
        <p:nvSpPr>
          <p:cNvPr id="95" name="Google Shape;95;p16"/>
          <p:cNvSpPr txBox="1"/>
          <p:nvPr/>
        </p:nvSpPr>
        <p:spPr>
          <a:xfrm>
            <a:off x="3296700" y="160900"/>
            <a:ext cx="2653200" cy="3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Example-1 </a:t>
            </a:r>
            <a:endParaRPr sz="1800">
              <a:solidFill>
                <a:schemeClr val="dk1"/>
              </a:solidFill>
              <a:latin typeface="Lato"/>
              <a:ea typeface="Lato"/>
              <a:cs typeface="Lato"/>
              <a:sym typeface="Lato"/>
            </a:endParaRPr>
          </a:p>
        </p:txBody>
      </p:sp>
      <p:pic>
        <p:nvPicPr>
          <p:cNvPr id="96" name="Google Shape;96;p16"/>
          <p:cNvPicPr preferRelativeResize="0"/>
          <p:nvPr/>
        </p:nvPicPr>
        <p:blipFill>
          <a:blip r:embed="rId3">
            <a:alphaModFix/>
          </a:blip>
          <a:stretch>
            <a:fillRect/>
          </a:stretch>
        </p:blipFill>
        <p:spPr>
          <a:xfrm>
            <a:off x="283100" y="712150"/>
            <a:ext cx="4844050" cy="3835500"/>
          </a:xfrm>
          <a:prstGeom prst="rect">
            <a:avLst/>
          </a:prstGeom>
          <a:noFill/>
          <a:ln>
            <a:noFill/>
          </a:ln>
        </p:spPr>
      </p:pic>
      <p:sp>
        <p:nvSpPr>
          <p:cNvPr id="97" name="Google Shape;97;p16"/>
          <p:cNvSpPr txBox="1"/>
          <p:nvPr/>
        </p:nvSpPr>
        <p:spPr>
          <a:xfrm>
            <a:off x="5173900" y="749100"/>
            <a:ext cx="3740700" cy="3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7th House Sun- Activation year 28</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r>
              <a:rPr lang="en" sz="1800">
                <a:solidFill>
                  <a:schemeClr val="lt1"/>
                </a:solidFill>
                <a:latin typeface="Lato"/>
                <a:ea typeface="Lato"/>
                <a:cs typeface="Lato"/>
                <a:sym typeface="Lato"/>
              </a:rPr>
              <a:t>7th House is position, </a:t>
            </a:r>
            <a:r>
              <a:rPr lang="en" sz="1800">
                <a:solidFill>
                  <a:schemeClr val="lt1"/>
                </a:solidFill>
                <a:latin typeface="Lato"/>
                <a:ea typeface="Lato"/>
                <a:cs typeface="Lato"/>
                <a:sym typeface="Lato"/>
              </a:rPr>
              <a:t>Status</a:t>
            </a:r>
            <a:r>
              <a:rPr lang="en" sz="1800">
                <a:solidFill>
                  <a:schemeClr val="lt1"/>
                </a:solidFill>
                <a:latin typeface="Lato"/>
                <a:ea typeface="Lato"/>
                <a:cs typeface="Lato"/>
                <a:sym typeface="Lato"/>
              </a:rPr>
              <a:t>, Marriage, Social recognition</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r>
              <a:rPr lang="en" sz="1800">
                <a:solidFill>
                  <a:schemeClr val="lt1"/>
                </a:solidFill>
                <a:latin typeface="Lato"/>
                <a:ea typeface="Lato"/>
                <a:cs typeface="Lato"/>
                <a:sym typeface="Lato"/>
              </a:rPr>
              <a:t>At the age of 28 Osho became Professor at Jabalpur University- Gained title.</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r>
              <a:rPr lang="en" sz="1800">
                <a:solidFill>
                  <a:schemeClr val="lt1"/>
                </a:solidFill>
                <a:latin typeface="Lato"/>
                <a:ea typeface="Lato"/>
                <a:cs typeface="Lato"/>
                <a:sym typeface="Lato"/>
              </a:rPr>
              <a:t>Next Activation 1970- Osho declared himself as Bhagwan Osho Rajneesh-again gained title.</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endParaRPr sz="1800">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accent5"/>
              </a:solidFill>
            </a:endParaRPr>
          </a:p>
        </p:txBody>
      </p:sp>
      <p:sp>
        <p:nvSpPr>
          <p:cNvPr id="103" name="Google Shape;103;p17"/>
          <p:cNvSpPr txBox="1"/>
          <p:nvPr/>
        </p:nvSpPr>
        <p:spPr>
          <a:xfrm>
            <a:off x="3296700" y="160900"/>
            <a:ext cx="2653200" cy="3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Example-1 </a:t>
            </a:r>
            <a:endParaRPr sz="1800">
              <a:solidFill>
                <a:schemeClr val="dk1"/>
              </a:solidFill>
              <a:latin typeface="Lato"/>
              <a:ea typeface="Lato"/>
              <a:cs typeface="Lato"/>
              <a:sym typeface="Lato"/>
            </a:endParaRPr>
          </a:p>
        </p:txBody>
      </p:sp>
      <p:pic>
        <p:nvPicPr>
          <p:cNvPr id="104" name="Google Shape;104;p17"/>
          <p:cNvPicPr preferRelativeResize="0"/>
          <p:nvPr/>
        </p:nvPicPr>
        <p:blipFill>
          <a:blip r:embed="rId3">
            <a:alphaModFix/>
          </a:blip>
          <a:stretch>
            <a:fillRect/>
          </a:stretch>
        </p:blipFill>
        <p:spPr>
          <a:xfrm>
            <a:off x="283100" y="712150"/>
            <a:ext cx="4844050" cy="3835500"/>
          </a:xfrm>
          <a:prstGeom prst="rect">
            <a:avLst/>
          </a:prstGeom>
          <a:noFill/>
          <a:ln>
            <a:noFill/>
          </a:ln>
        </p:spPr>
      </p:pic>
      <p:sp>
        <p:nvSpPr>
          <p:cNvPr id="105" name="Google Shape;105;p17"/>
          <p:cNvSpPr txBox="1"/>
          <p:nvPr/>
        </p:nvSpPr>
        <p:spPr>
          <a:xfrm>
            <a:off x="5173900" y="749100"/>
            <a:ext cx="3740700" cy="3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7th rules 4th house in this chart of properties and shows problem of property but why in the age of 51 not early, think about it. </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r>
              <a:rPr lang="en" sz="1800">
                <a:solidFill>
                  <a:schemeClr val="lt1"/>
                </a:solidFill>
                <a:latin typeface="Lato"/>
                <a:ea typeface="Lato"/>
                <a:cs typeface="Lato"/>
                <a:sym typeface="Lato"/>
              </a:rPr>
              <a:t>As the this was the age of activation when he purchased land in oregon and problems with government started.</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r>
              <a:rPr lang="en" sz="1800">
                <a:solidFill>
                  <a:schemeClr val="lt1"/>
                </a:solidFill>
                <a:latin typeface="Lato"/>
                <a:ea typeface="Lato"/>
                <a:cs typeface="Lato"/>
                <a:sym typeface="Lato"/>
              </a:rPr>
              <a:t>4th lord Sun again got activated and this time problem with government happened.</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endParaRPr sz="18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accent5"/>
              </a:solidFill>
            </a:endParaRPr>
          </a:p>
        </p:txBody>
      </p:sp>
      <p:sp>
        <p:nvSpPr>
          <p:cNvPr id="111" name="Google Shape;111;p18"/>
          <p:cNvSpPr txBox="1"/>
          <p:nvPr/>
        </p:nvSpPr>
        <p:spPr>
          <a:xfrm>
            <a:off x="3296700" y="160900"/>
            <a:ext cx="2653200" cy="3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Example-1 </a:t>
            </a:r>
            <a:endParaRPr sz="1800">
              <a:solidFill>
                <a:schemeClr val="dk1"/>
              </a:solidFill>
              <a:latin typeface="Lato"/>
              <a:ea typeface="Lato"/>
              <a:cs typeface="Lato"/>
              <a:sym typeface="Lato"/>
            </a:endParaRPr>
          </a:p>
        </p:txBody>
      </p:sp>
      <p:pic>
        <p:nvPicPr>
          <p:cNvPr id="112" name="Google Shape;112;p18"/>
          <p:cNvPicPr preferRelativeResize="0"/>
          <p:nvPr/>
        </p:nvPicPr>
        <p:blipFill>
          <a:blip r:embed="rId3">
            <a:alphaModFix/>
          </a:blip>
          <a:stretch>
            <a:fillRect/>
          </a:stretch>
        </p:blipFill>
        <p:spPr>
          <a:xfrm>
            <a:off x="283100" y="712150"/>
            <a:ext cx="4844050" cy="3835500"/>
          </a:xfrm>
          <a:prstGeom prst="rect">
            <a:avLst/>
          </a:prstGeom>
          <a:noFill/>
          <a:ln>
            <a:noFill/>
          </a:ln>
        </p:spPr>
      </p:pic>
      <p:sp>
        <p:nvSpPr>
          <p:cNvPr id="113" name="Google Shape;113;p18"/>
          <p:cNvSpPr txBox="1"/>
          <p:nvPr/>
        </p:nvSpPr>
        <p:spPr>
          <a:xfrm>
            <a:off x="5173900" y="749100"/>
            <a:ext cx="3740700" cy="3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This was the last circle of Sun as Sun has completed his karma with 4th house of Land  and 7th house of sexuality and now there is no more fuel in Sun and the next cycle will not repeat.</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r>
              <a:rPr lang="en" sz="1800">
                <a:solidFill>
                  <a:schemeClr val="lt1"/>
                </a:solidFill>
                <a:latin typeface="Lato"/>
                <a:ea typeface="Lato"/>
                <a:cs typeface="Lato"/>
                <a:sym typeface="Lato"/>
              </a:rPr>
              <a:t>This also gives us clue on ayu of any native based on </a:t>
            </a:r>
            <a:r>
              <a:rPr lang="en" sz="1800">
                <a:solidFill>
                  <a:schemeClr val="lt1"/>
                </a:solidFill>
                <a:latin typeface="Lato"/>
                <a:ea typeface="Lato"/>
                <a:cs typeface="Lato"/>
                <a:sym typeface="Lato"/>
              </a:rPr>
              <a:t>luminaries</a:t>
            </a:r>
            <a:r>
              <a:rPr lang="en" sz="1800">
                <a:solidFill>
                  <a:schemeClr val="lt1"/>
                </a:solidFill>
                <a:latin typeface="Lato"/>
                <a:ea typeface="Lato"/>
                <a:cs typeface="Lato"/>
                <a:sym typeface="Lato"/>
              </a:rPr>
              <a:t> in chart. </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endParaRPr sz="18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283099" y="712150"/>
            <a:ext cx="86223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a:solidFill>
                  <a:schemeClr val="accent5"/>
                </a:solidFill>
              </a:rPr>
              <a:t>My </a:t>
            </a:r>
            <a:r>
              <a:rPr lang="en">
                <a:solidFill>
                  <a:schemeClr val="accent5"/>
                </a:solidFill>
              </a:rPr>
              <a:t>curiosity</a:t>
            </a:r>
            <a:r>
              <a:rPr lang="en">
                <a:solidFill>
                  <a:schemeClr val="accent5"/>
                </a:solidFill>
              </a:rPr>
              <a:t>- I thought let us see Dasa as well.</a:t>
            </a:r>
            <a:endParaRPr b="0"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accent5"/>
              </a:solidFill>
            </a:endParaRPr>
          </a:p>
        </p:txBody>
      </p:sp>
      <p:sp>
        <p:nvSpPr>
          <p:cNvPr id="124" name="Google Shape;124;p20"/>
          <p:cNvSpPr txBox="1"/>
          <p:nvPr/>
        </p:nvSpPr>
        <p:spPr>
          <a:xfrm>
            <a:off x="3296700" y="160900"/>
            <a:ext cx="2653200" cy="3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Example-1 </a:t>
            </a:r>
            <a:endParaRPr sz="1800">
              <a:solidFill>
                <a:schemeClr val="dk1"/>
              </a:solidFill>
              <a:latin typeface="Lato"/>
              <a:ea typeface="Lato"/>
              <a:cs typeface="Lato"/>
              <a:sym typeface="Lato"/>
            </a:endParaRPr>
          </a:p>
        </p:txBody>
      </p:sp>
      <p:pic>
        <p:nvPicPr>
          <p:cNvPr id="125" name="Google Shape;125;p20"/>
          <p:cNvPicPr preferRelativeResize="0"/>
          <p:nvPr/>
        </p:nvPicPr>
        <p:blipFill>
          <a:blip r:embed="rId3">
            <a:alphaModFix/>
          </a:blip>
          <a:stretch>
            <a:fillRect/>
          </a:stretch>
        </p:blipFill>
        <p:spPr>
          <a:xfrm>
            <a:off x="283100" y="712150"/>
            <a:ext cx="4844050" cy="3835500"/>
          </a:xfrm>
          <a:prstGeom prst="rect">
            <a:avLst/>
          </a:prstGeom>
          <a:noFill/>
          <a:ln>
            <a:noFill/>
          </a:ln>
        </p:spPr>
      </p:pic>
      <p:sp>
        <p:nvSpPr>
          <p:cNvPr id="126" name="Google Shape;126;p20"/>
          <p:cNvSpPr txBox="1"/>
          <p:nvPr/>
        </p:nvSpPr>
        <p:spPr>
          <a:xfrm>
            <a:off x="5173900" y="749100"/>
            <a:ext cx="3740700" cy="3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For Someone like Osho you should use Atmakarka to see </a:t>
            </a:r>
            <a:r>
              <a:rPr lang="en" sz="1800">
                <a:solidFill>
                  <a:schemeClr val="lt1"/>
                </a:solidFill>
                <a:latin typeface="Lato"/>
                <a:ea typeface="Lato"/>
                <a:cs typeface="Lato"/>
                <a:sym typeface="Lato"/>
              </a:rPr>
              <a:t>experiences</a:t>
            </a:r>
            <a:r>
              <a:rPr lang="en" sz="1800">
                <a:solidFill>
                  <a:schemeClr val="lt1"/>
                </a:solidFill>
                <a:latin typeface="Lato"/>
                <a:ea typeface="Lato"/>
                <a:cs typeface="Lato"/>
                <a:sym typeface="Lato"/>
              </a:rPr>
              <a:t> of Soul and in AK Kendradi Dasa -He was running Sun Dasa which is 4th lord  from lagna and placed in 5th house from AK  started 1979 - The exact time period when problems with govt started in India.</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r>
              <a:rPr lang="en" sz="1800">
                <a:solidFill>
                  <a:schemeClr val="lt1"/>
                </a:solidFill>
                <a:latin typeface="Lato"/>
                <a:ea typeface="Lato"/>
                <a:cs typeface="Lato"/>
                <a:sym typeface="Lato"/>
              </a:rPr>
              <a:t>AK placed in Cancer sign- These natives have karmic relation to land, places </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endParaRPr sz="18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accent5"/>
              </a:solidFill>
            </a:endParaRPr>
          </a:p>
        </p:txBody>
      </p:sp>
      <p:sp>
        <p:nvSpPr>
          <p:cNvPr id="132" name="Google Shape;132;p21"/>
          <p:cNvSpPr txBox="1"/>
          <p:nvPr/>
        </p:nvSpPr>
        <p:spPr>
          <a:xfrm>
            <a:off x="3296700" y="160900"/>
            <a:ext cx="2653200" cy="3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Lato"/>
                <a:ea typeface="Lato"/>
                <a:cs typeface="Lato"/>
                <a:sym typeface="Lato"/>
              </a:rPr>
              <a:t>Example-1 </a:t>
            </a:r>
            <a:endParaRPr sz="1800">
              <a:solidFill>
                <a:schemeClr val="dk1"/>
              </a:solidFill>
              <a:latin typeface="Lato"/>
              <a:ea typeface="Lato"/>
              <a:cs typeface="Lato"/>
              <a:sym typeface="Lato"/>
            </a:endParaRPr>
          </a:p>
        </p:txBody>
      </p:sp>
      <p:pic>
        <p:nvPicPr>
          <p:cNvPr id="133" name="Google Shape;133;p21"/>
          <p:cNvPicPr preferRelativeResize="0"/>
          <p:nvPr/>
        </p:nvPicPr>
        <p:blipFill>
          <a:blip r:embed="rId3">
            <a:alphaModFix/>
          </a:blip>
          <a:stretch>
            <a:fillRect/>
          </a:stretch>
        </p:blipFill>
        <p:spPr>
          <a:xfrm>
            <a:off x="283100" y="712150"/>
            <a:ext cx="4844050" cy="3835500"/>
          </a:xfrm>
          <a:prstGeom prst="rect">
            <a:avLst/>
          </a:prstGeom>
          <a:noFill/>
          <a:ln>
            <a:noFill/>
          </a:ln>
        </p:spPr>
      </p:pic>
      <p:sp>
        <p:nvSpPr>
          <p:cNvPr id="134" name="Google Shape;134;p21"/>
          <p:cNvSpPr txBox="1"/>
          <p:nvPr/>
        </p:nvSpPr>
        <p:spPr>
          <a:xfrm>
            <a:off x="5173900" y="749100"/>
            <a:ext cx="3740700" cy="3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Lato"/>
                <a:ea typeface="Lato"/>
                <a:cs typeface="Lato"/>
                <a:sym typeface="Lato"/>
              </a:rPr>
              <a:t>This was the last circle of Sun as Sun has completed his karma with 4th house of Land  and 7th house of sexuality and now there is no more fuel in Sun and the next cycle will not repeat.</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r>
              <a:rPr lang="en" sz="1800">
                <a:solidFill>
                  <a:schemeClr val="lt1"/>
                </a:solidFill>
                <a:latin typeface="Lato"/>
                <a:ea typeface="Lato"/>
                <a:cs typeface="Lato"/>
                <a:sym typeface="Lato"/>
              </a:rPr>
              <a:t>This also gives us clue on ayu of any native based on luminaries in chart. </a:t>
            </a: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br>
              <a:rPr lang="en" sz="1800">
                <a:solidFill>
                  <a:schemeClr val="lt1"/>
                </a:solidFill>
                <a:latin typeface="Lato"/>
                <a:ea typeface="Lato"/>
                <a:cs typeface="Lato"/>
                <a:sym typeface="Lato"/>
              </a:rPr>
            </a:br>
            <a:endParaRPr sz="18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